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257" r:id="rId2"/>
    <p:sldId id="275" r:id="rId3"/>
    <p:sldId id="278" r:id="rId4"/>
    <p:sldId id="277" r:id="rId5"/>
    <p:sldId id="272" r:id="rId6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7E"/>
    <a:srgbClr val="FFD3A1"/>
    <a:srgbClr val="A719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3" autoAdjust="0"/>
  </p:normalViewPr>
  <p:slideViewPr>
    <p:cSldViewPr snapToObjects="1">
      <p:cViewPr varScale="1">
        <p:scale>
          <a:sx n="89" d="100"/>
          <a:sy n="89" d="100"/>
        </p:scale>
        <p:origin x="725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100282" tIns="50141" rIns="100282" bIns="50141" rtlCol="0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100282" tIns="50141" rIns="100282" bIns="50141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A0CF9812-6B39-4D4B-A39F-056B2ED96FEC}" type="datetimeFigureOut">
              <a:rPr lang="pl-PL"/>
              <a:pPr>
                <a:defRPr/>
              </a:pPr>
              <a:t>2017-12-14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100282" tIns="50141" rIns="100282" bIns="50141" rtlCol="0" anchor="b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</p:spPr>
        <p:txBody>
          <a:bodyPr vert="horz" lIns="100282" tIns="50141" rIns="100282" bIns="50141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8FD3DE26-DE46-44D4-B25C-42BE6D9376D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149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100282" tIns="50141" rIns="100282" bIns="50141" rtlCol="0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100282" tIns="50141" rIns="100282" bIns="50141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392A2A33-7A3E-4A30-BD23-B33D04079A87}" type="datetimeFigureOut">
              <a:rPr lang="pl-PL"/>
              <a:pPr>
                <a:defRPr/>
              </a:pPr>
              <a:t>2017-12-14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0282" tIns="50141" rIns="100282" bIns="50141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100282" tIns="50141" rIns="100282" bIns="50141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100282" tIns="50141" rIns="100282" bIns="50141" rtlCol="0" anchor="b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</p:spPr>
        <p:txBody>
          <a:bodyPr vert="horz" lIns="100282" tIns="50141" rIns="100282" bIns="50141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0FB2B8F7-84CA-4E5C-B923-78DD876569D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4801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ytuł 1"/>
          <p:cNvSpPr txBox="1">
            <a:spLocks/>
          </p:cNvSpPr>
          <p:nvPr/>
        </p:nvSpPr>
        <p:spPr bwMode="auto">
          <a:xfrm>
            <a:off x="290513" y="2420938"/>
            <a:ext cx="8640762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>
              <a:defRPr/>
            </a:pPr>
            <a:endParaRPr lang="pl-PL" kern="0" dirty="0">
              <a:latin typeface="Calibri" panose="020F0502020204030204" pitchFamily="34" charset="0"/>
            </a:endParaRPr>
          </a:p>
        </p:txBody>
      </p:sp>
      <p:pic>
        <p:nvPicPr>
          <p:cNvPr id="6" name="Symbol zastępczy obraz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" t="-3056" r="-542" b="2946"/>
          <a:stretch>
            <a:fillRect/>
          </a:stretch>
        </p:blipFill>
        <p:spPr bwMode="auto">
          <a:xfrm>
            <a:off x="1403350" y="5649913"/>
            <a:ext cx="1533525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rostokąt 6"/>
          <p:cNvSpPr/>
          <p:nvPr/>
        </p:nvSpPr>
        <p:spPr>
          <a:xfrm>
            <a:off x="4356100" y="5707063"/>
            <a:ext cx="4662488" cy="1035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784850"/>
            <a:ext cx="414337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ymbol zastępczy obrazu 2"/>
          <p:cNvSpPr>
            <a:spLocks noGrp="1"/>
          </p:cNvSpPr>
          <p:nvPr>
            <p:ph type="pic" idx="1"/>
          </p:nvPr>
        </p:nvSpPr>
        <p:spPr>
          <a:xfrm>
            <a:off x="125947" y="1988840"/>
            <a:ext cx="8892103" cy="35283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 dirty="0"/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125947" y="116632"/>
            <a:ext cx="8892103" cy="1728192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22899065"/>
      </p:ext>
    </p:extLst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ymbol zastępczy obraz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" t="-3056" r="-542" b="2946"/>
          <a:stretch>
            <a:fillRect/>
          </a:stretch>
        </p:blipFill>
        <p:spPr bwMode="auto">
          <a:xfrm>
            <a:off x="1403350" y="5649913"/>
            <a:ext cx="1533525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rostokąt 6"/>
          <p:cNvSpPr/>
          <p:nvPr/>
        </p:nvSpPr>
        <p:spPr>
          <a:xfrm>
            <a:off x="4356100" y="5707063"/>
            <a:ext cx="4662488" cy="1035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8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784850"/>
            <a:ext cx="414337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ymbol zastępczy tekstu 2"/>
          <p:cNvSpPr>
            <a:spLocks noGrp="1"/>
          </p:cNvSpPr>
          <p:nvPr>
            <p:ph type="body" idx="10"/>
          </p:nvPr>
        </p:nvSpPr>
        <p:spPr>
          <a:xfrm>
            <a:off x="4704169" y="2492896"/>
            <a:ext cx="4313881" cy="1152128"/>
          </a:xfrm>
          <a:solidFill>
            <a:srgbClr val="C00000"/>
          </a:solidFill>
        </p:spPr>
        <p:txBody>
          <a:bodyPr lIns="108000" rIns="10800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obrazu 2"/>
          <p:cNvSpPr>
            <a:spLocks noGrp="1"/>
          </p:cNvSpPr>
          <p:nvPr>
            <p:ph type="pic" idx="1"/>
          </p:nvPr>
        </p:nvSpPr>
        <p:spPr>
          <a:xfrm>
            <a:off x="107504" y="116632"/>
            <a:ext cx="4464496" cy="5400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10" name="Symbol zastępczy tekstu 2"/>
          <p:cNvSpPr>
            <a:spLocks noGrp="1"/>
          </p:cNvSpPr>
          <p:nvPr>
            <p:ph type="body" idx="11"/>
          </p:nvPr>
        </p:nvSpPr>
        <p:spPr>
          <a:xfrm>
            <a:off x="4704169" y="116632"/>
            <a:ext cx="4313881" cy="2232248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605726603"/>
      </p:ext>
    </p:extLst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914EF9FA-FB39-4938-A35D-C6A274E00926}" type="slidenum">
              <a:rPr lang="pl-PL" altLang="pl-PL" sz="1000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‹#›</a:t>
            </a:fld>
            <a:endParaRPr lang="pl-PL" altLang="pl-PL" sz="1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11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7505" y="1556792"/>
            <a:ext cx="8910546" cy="4536505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0"/>
          </p:nvPr>
        </p:nvSpPr>
        <p:spPr>
          <a:xfrm>
            <a:off x="129753" y="44624"/>
            <a:ext cx="8910546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1"/>
          </p:nvPr>
        </p:nvSpPr>
        <p:spPr>
          <a:xfrm>
            <a:off x="129753" y="548680"/>
            <a:ext cx="8910546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2586983"/>
      </p:ext>
    </p:extLst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6D797A83-EF40-4D7F-A7E5-585586606E98}" type="slidenum">
              <a:rPr lang="pl-PL" altLang="pl-PL" sz="1000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‹#›</a:t>
            </a:fld>
            <a:endParaRPr lang="pl-PL" altLang="pl-PL" sz="1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endParaRPr lang="pl-PL" altLang="pl-PL" sz="1000" dirty="0" smtClean="0">
              <a:solidFill>
                <a:schemeClr val="bg1"/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11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ymbol zastępczy obrazu 2"/>
          <p:cNvSpPr>
            <a:spLocks noGrp="1"/>
          </p:cNvSpPr>
          <p:nvPr>
            <p:ph type="pic" idx="1"/>
          </p:nvPr>
        </p:nvSpPr>
        <p:spPr>
          <a:xfrm>
            <a:off x="377" y="1844823"/>
            <a:ext cx="4283591" cy="43204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1"/>
          </p:nvPr>
        </p:nvSpPr>
        <p:spPr>
          <a:xfrm>
            <a:off x="4571428" y="1844823"/>
            <a:ext cx="4465067" cy="432048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4" name="Symbol zastępczy tekstu 2"/>
          <p:cNvSpPr>
            <a:spLocks noGrp="1"/>
          </p:cNvSpPr>
          <p:nvPr>
            <p:ph type="body" idx="12"/>
          </p:nvPr>
        </p:nvSpPr>
        <p:spPr>
          <a:xfrm>
            <a:off x="107505" y="116632"/>
            <a:ext cx="8910546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5" name="Symbol zastępczy tekstu 2"/>
          <p:cNvSpPr>
            <a:spLocks noGrp="1"/>
          </p:cNvSpPr>
          <p:nvPr>
            <p:ph type="body" idx="10"/>
          </p:nvPr>
        </p:nvSpPr>
        <p:spPr>
          <a:xfrm>
            <a:off x="107505" y="1120625"/>
            <a:ext cx="8928990" cy="508175"/>
          </a:xfrm>
          <a:solidFill>
            <a:srgbClr val="C00000"/>
          </a:solidFill>
        </p:spPr>
        <p:txBody>
          <a:bodyPr lIns="108000" rIns="10800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343994202"/>
      </p:ext>
    </p:extLst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CAD5FB4F-A10C-442C-A828-C33AEE82BA45}" type="slidenum">
              <a:rPr lang="pl-PL" altLang="pl-PL" sz="1000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‹#›</a:t>
            </a:fld>
            <a:endParaRPr lang="pl-PL" altLang="pl-PL" sz="1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endParaRPr lang="pl-PL" altLang="pl-PL" sz="1000" dirty="0" smtClean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9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29753" y="1628801"/>
            <a:ext cx="4154215" cy="4464496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0" name="Symbol zastępczy zawartości 2"/>
          <p:cNvSpPr>
            <a:spLocks noGrp="1"/>
          </p:cNvSpPr>
          <p:nvPr>
            <p:ph sz="half" idx="11"/>
          </p:nvPr>
        </p:nvSpPr>
        <p:spPr>
          <a:xfrm>
            <a:off x="4572000" y="1628801"/>
            <a:ext cx="4468299" cy="4464496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2" name="Symbol zastępczy tekstu 2"/>
          <p:cNvSpPr>
            <a:spLocks noGrp="1"/>
          </p:cNvSpPr>
          <p:nvPr>
            <p:ph type="body" idx="10"/>
          </p:nvPr>
        </p:nvSpPr>
        <p:spPr>
          <a:xfrm>
            <a:off x="129753" y="44624"/>
            <a:ext cx="8910546" cy="50405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3" name="Symbol zastępczy tekstu 2"/>
          <p:cNvSpPr>
            <a:spLocks noGrp="1"/>
          </p:cNvSpPr>
          <p:nvPr>
            <p:ph type="body" idx="12"/>
          </p:nvPr>
        </p:nvSpPr>
        <p:spPr>
          <a:xfrm>
            <a:off x="129753" y="548680"/>
            <a:ext cx="8910546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783683266"/>
      </p:ext>
    </p:extLst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C12BC871-BF23-4738-946A-624E38E37AC0}" type="slidenum">
              <a:rPr lang="pl-PL" altLang="pl-PL" sz="1000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‹#›</a:t>
            </a:fld>
            <a:endParaRPr lang="pl-PL" altLang="pl-PL" sz="1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endParaRPr lang="pl-PL" altLang="pl-PL" sz="1000" dirty="0" smtClean="0">
              <a:solidFill>
                <a:schemeClr val="bg1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10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7505" y="1628800"/>
            <a:ext cx="4320000" cy="4464497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2" name="Symbol zastępczy zawartości 2"/>
          <p:cNvSpPr>
            <a:spLocks noGrp="1"/>
          </p:cNvSpPr>
          <p:nvPr>
            <p:ph sz="half" idx="11"/>
          </p:nvPr>
        </p:nvSpPr>
        <p:spPr>
          <a:xfrm>
            <a:off x="4698051" y="1628801"/>
            <a:ext cx="4320000" cy="4464496"/>
          </a:xfrm>
        </p:spPr>
        <p:txBody>
          <a:bodyPr lIns="0" rIns="0"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/>
          <p:cNvSpPr>
            <a:spLocks noGrp="1"/>
          </p:cNvSpPr>
          <p:nvPr>
            <p:ph type="body" idx="12"/>
          </p:nvPr>
        </p:nvSpPr>
        <p:spPr>
          <a:xfrm>
            <a:off x="107505" y="116632"/>
            <a:ext cx="8910546" cy="864096"/>
          </a:xfrm>
        </p:spPr>
        <p:txBody>
          <a:bodyPr lIns="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400"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idx="10"/>
          </p:nvPr>
        </p:nvSpPr>
        <p:spPr>
          <a:xfrm>
            <a:off x="107505" y="1120625"/>
            <a:ext cx="4320000" cy="508175"/>
          </a:xfrm>
          <a:solidFill>
            <a:srgbClr val="C00000"/>
          </a:solidFill>
        </p:spPr>
        <p:txBody>
          <a:bodyPr lIns="108000" rIns="10800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Symbol zastępczy tekstu 2"/>
          <p:cNvSpPr>
            <a:spLocks noGrp="1"/>
          </p:cNvSpPr>
          <p:nvPr>
            <p:ph type="body" idx="13"/>
          </p:nvPr>
        </p:nvSpPr>
        <p:spPr>
          <a:xfrm>
            <a:off x="4698051" y="1120625"/>
            <a:ext cx="4320000" cy="508175"/>
          </a:xfrm>
          <a:solidFill>
            <a:srgbClr val="C00000"/>
          </a:solidFill>
        </p:spPr>
        <p:txBody>
          <a:bodyPr lIns="108000" rIns="108000"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82417703"/>
      </p:ext>
    </p:extLst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EC07154F-FE92-41D5-A596-C1E3F94EABE4}" type="slidenum">
              <a:rPr lang="pl-PL" altLang="pl-PL" sz="1000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‹#›</a:t>
            </a:fld>
            <a:endParaRPr lang="pl-PL" altLang="pl-PL" sz="1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endParaRPr lang="pl-PL" altLang="pl-PL" sz="1000" dirty="0" smtClean="0">
              <a:solidFill>
                <a:schemeClr val="bg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8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3358009" cy="13184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116632"/>
            <a:ext cx="5461446" cy="60095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7504" y="1435100"/>
            <a:ext cx="335800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786855696"/>
      </p:ext>
    </p:extLst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41179C9-3D87-4F01-95C7-5FF57D9D1BF9}" type="slidenum">
              <a:rPr lang="pl-PL" altLang="pl-PL" sz="1000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‹#›</a:t>
            </a:fld>
            <a:endParaRPr lang="pl-PL" altLang="pl-PL" sz="1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endParaRPr lang="pl-PL" altLang="pl-PL" sz="1000" dirty="0" smtClean="0">
              <a:solidFill>
                <a:schemeClr val="bg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8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283"/>
            <a:ext cx="9143622" cy="4727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8833131"/>
      </p:ext>
    </p:extLst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E55CD8CE-9D70-4A70-AFC3-FEA379C1F560}" type="slidenum">
              <a:rPr lang="pl-PL" altLang="pl-PL" sz="1000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‹#›</a:t>
            </a:fld>
            <a:endParaRPr lang="pl-PL" altLang="pl-PL" sz="1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548656"/>
          </a:xfrm>
        </p:spPr>
        <p:txBody>
          <a:bodyPr/>
          <a:lstStyle>
            <a:lvl1pPr>
              <a:defRPr b="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7504" y="1772817"/>
            <a:ext cx="8928992" cy="439248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7566397"/>
      </p:ext>
    </p:extLst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>
            <a:spLocks noChangeArrowheads="1"/>
          </p:cNvSpPr>
          <p:nvPr/>
        </p:nvSpPr>
        <p:spPr bwMode="auto">
          <a:xfrm>
            <a:off x="0" y="6546850"/>
            <a:ext cx="611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50C6B327-41F0-40DE-865A-7371B7B08654}" type="slidenum">
              <a:rPr lang="pl-PL" altLang="pl-PL" sz="1000" smtClean="0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>
                <a:defRPr/>
              </a:pPr>
              <a:t>‹#›</a:t>
            </a:fld>
            <a:endParaRPr lang="pl-PL" altLang="pl-PL" sz="1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endParaRPr lang="pl-PL" altLang="pl-PL" sz="1000" dirty="0" smtClean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092950" y="6237288"/>
            <a:ext cx="1947863" cy="5508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6308725"/>
            <a:ext cx="18859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16632"/>
            <a:ext cx="2407096" cy="6009531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7504" y="116632"/>
            <a:ext cx="6369496" cy="6009531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4461392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115888"/>
            <a:ext cx="8280400" cy="154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1773238"/>
            <a:ext cx="82804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transition>
    <p:randomBar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izabela.sowka@pwr.edu.p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marek.badura@pwr.edu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61"/>
          <a:stretch/>
        </p:blipFill>
        <p:spPr>
          <a:xfrm>
            <a:off x="0" y="0"/>
            <a:ext cx="9144000" cy="5543947"/>
          </a:xfrm>
          <a:prstGeom prst="rect">
            <a:avLst/>
          </a:prstGeom>
        </p:spPr>
      </p:pic>
      <p:sp>
        <p:nvSpPr>
          <p:cNvPr id="13316" name="Symbol zastępczy tekstu 3"/>
          <p:cNvSpPr>
            <a:spLocks noGrp="1"/>
          </p:cNvSpPr>
          <p:nvPr>
            <p:ph type="body" idx="11"/>
          </p:nvPr>
        </p:nvSpPr>
        <p:spPr>
          <a:xfrm>
            <a:off x="5508103" y="115888"/>
            <a:ext cx="3510485" cy="1152872"/>
          </a:xfrm>
        </p:spPr>
        <p:txBody>
          <a:bodyPr/>
          <a:lstStyle/>
          <a:p>
            <a:pPr algn="r"/>
            <a:endParaRPr lang="pl-PL" sz="4000" i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wr.edu.pl/thumb/uUmgKJzsLe2glWREqHxBLAmsWFiotGQw9ExoCSA0bDxIURRUoCFg4aCJvBzUHBEQ8BVwZOCs,1/pl/news/24/10726/9/0DVRXPBwBfwctBkRo,pierwsza_debata_z_cyklu_wroclaw_w_smogu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479" y="700220"/>
            <a:ext cx="2567314" cy="170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pwr.edu.pl/thumb/qUmgKJzsLe2glWREqHxBLAmsWFiotGQw9ExoCSA0bDxIURRUoCFg4aCJvBzUHBEQ8BlwZOCs,1/pl/news/24/10726/9/0DVRXPBwBfwctBkRo,pierwsza_debata_z_cyklu_wroclaw_w_smogu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710" y="700218"/>
            <a:ext cx="2523145" cy="167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pwr.edu.pl/thumb/TUmgKJzsLe2ghQg49CwpQPFAXESk4DDIYNiYYWgoCJToRWBknBU4QQApDGTcPFm5aGhgDLw,1/pl/news/24/10726/9/0DVRXPBwBfwctBkRo,trzecia_debata_z_cyklu_wroclaw_w_smogu_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478" y="2494663"/>
            <a:ext cx="2567315" cy="171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pwr.edu.pl/thumb/aUmgKJzsLe2ghQg49CwpQPFAXESk4DDIYNiYYWgoCJToRWBknBU4QQApDGTcPFm5bGhgDLw,1/pl/news/24/10726/9/0DVRXPBwBfwctBkRo,trzecia_debata_z_cyklu_wroclaw_w_smogu_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710" y="2524090"/>
            <a:ext cx="2523145" cy="168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pwr.edu.pl/thumb/YUmgKJzsLe2ghQg49CwpQPFAXESk4DDIYNiYYWgoCJToRWBknBU4QQApDGTcPFm5UGhgDLw,1/pl/news/24/10726/9/0DVRXPBwBfwctBkRo,trzecia_debata_z_cyklu_wroclaw_w_smogu_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085" y="4293096"/>
            <a:ext cx="2543707" cy="175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://pwr.edu.pl/thumb/2UmgKJzsLe2ghQg49CwpQPFAXESk4DDIYNiYYWgoCJToRWBknBU4QQApDGTcPFm5WGhgDLw,1/pl/news/24/10726/9/0DVRXPBwBfwctBkRo,trzecia_debata_z_cyklu_wroclaw_w_smogu_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710" y="4293096"/>
            <a:ext cx="2523146" cy="170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ymbol zastępczy zawartości 1"/>
          <p:cNvSpPr txBox="1">
            <a:spLocks/>
          </p:cNvSpPr>
          <p:nvPr/>
        </p:nvSpPr>
        <p:spPr bwMode="auto">
          <a:xfrm>
            <a:off x="323528" y="764704"/>
            <a:ext cx="3240360" cy="4616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pl-PL" sz="2200" b="1" baseline="30000" dirty="0"/>
              <a:t>28.11.2017 r., godz. 16.00</a:t>
            </a:r>
          </a:p>
          <a:p>
            <a:pPr marL="0" indent="0">
              <a:buNone/>
            </a:pPr>
            <a:r>
              <a:rPr lang="pl-PL" sz="1800" baseline="30000" dirty="0"/>
              <a:t>bud. D-21, pl. Grunwaldzki  11, sala 007 </a:t>
            </a:r>
            <a:br>
              <a:rPr lang="pl-PL" sz="1800" baseline="30000" dirty="0"/>
            </a:br>
            <a:r>
              <a:rPr lang="pl-PL" sz="1800" baseline="30000" dirty="0"/>
              <a:t>Centrum Wiedzy i Informacji Naukowo-Technicznej</a:t>
            </a:r>
          </a:p>
          <a:p>
            <a:pPr marL="0" indent="0">
              <a:buNone/>
            </a:pPr>
            <a:r>
              <a:rPr lang="pl-PL" sz="2200" b="1" baseline="30000" dirty="0">
                <a:solidFill>
                  <a:srgbClr val="92D050"/>
                </a:solidFill>
              </a:rPr>
              <a:t>Technologie dla czystego </a:t>
            </a:r>
            <a:r>
              <a:rPr lang="pl-PL" sz="2200" b="1" baseline="30000" dirty="0" smtClean="0">
                <a:solidFill>
                  <a:srgbClr val="92D050"/>
                </a:solidFill>
              </a:rPr>
              <a:t>środowiska</a:t>
            </a:r>
            <a:endParaRPr lang="pl-PL" sz="2200" b="1" baseline="30000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pl-PL" sz="1800" baseline="30000" dirty="0"/>
          </a:p>
          <a:p>
            <a:pPr marL="0" indent="0">
              <a:buNone/>
            </a:pPr>
            <a:r>
              <a:rPr lang="pl-PL" sz="2200" b="1" baseline="30000" dirty="0"/>
              <a:t>5.12.2017 r., godz. 16.00</a:t>
            </a:r>
          </a:p>
          <a:p>
            <a:pPr marL="0" indent="0">
              <a:buNone/>
            </a:pPr>
            <a:r>
              <a:rPr lang="pl-PL" sz="1800" baseline="30000" dirty="0"/>
              <a:t>bud. D-21, pl. Grunwaldzki  11, sala 007  </a:t>
            </a:r>
            <a:br>
              <a:rPr lang="pl-PL" sz="1800" baseline="30000" dirty="0"/>
            </a:br>
            <a:r>
              <a:rPr lang="pl-PL" sz="1800" baseline="30000" dirty="0"/>
              <a:t>Centrum Wiedzy i Informacji Naukowo-Technicznej</a:t>
            </a:r>
          </a:p>
          <a:p>
            <a:pPr marL="0" indent="0">
              <a:buNone/>
            </a:pPr>
            <a:r>
              <a:rPr lang="pl-PL" sz="2200" b="1" baseline="30000" dirty="0">
                <a:solidFill>
                  <a:srgbClr val="0070C0"/>
                </a:solidFill>
              </a:rPr>
              <a:t>Wpływ smogu na zdrowie ludzi, </a:t>
            </a:r>
            <a:r>
              <a:rPr lang="pl-PL" sz="2200" b="1" baseline="30000" dirty="0" smtClean="0">
                <a:solidFill>
                  <a:srgbClr val="0070C0"/>
                </a:solidFill>
              </a:rPr>
              <a:t>roślin </a:t>
            </a:r>
            <a:r>
              <a:rPr lang="pl-PL" sz="2200" b="1" baseline="30000" dirty="0">
                <a:solidFill>
                  <a:srgbClr val="0070C0"/>
                </a:solidFill>
              </a:rPr>
              <a:t>i zwierząt</a:t>
            </a:r>
            <a:endParaRPr lang="pl-PL" sz="2200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pl-PL" sz="1800" baseline="30000" dirty="0"/>
          </a:p>
          <a:p>
            <a:pPr marL="0" indent="0">
              <a:buNone/>
            </a:pPr>
            <a:r>
              <a:rPr lang="pl-PL" sz="2200" b="1" baseline="30000" dirty="0"/>
              <a:t>12.12.2017 r., godz. 16.00 </a:t>
            </a:r>
          </a:p>
          <a:p>
            <a:pPr marL="0" indent="0">
              <a:buNone/>
            </a:pPr>
            <a:r>
              <a:rPr lang="pl-PL" sz="1800" baseline="30000" dirty="0"/>
              <a:t>bud. D-20, ul. Janiszewskiego 8, sala 10D </a:t>
            </a:r>
          </a:p>
          <a:p>
            <a:pPr marL="0" indent="0">
              <a:buNone/>
            </a:pPr>
            <a:r>
              <a:rPr lang="pl-PL" sz="1800" baseline="30000" dirty="0"/>
              <a:t>Centrum Kongresowe Politechniki Wrocławskiej</a:t>
            </a:r>
          </a:p>
          <a:p>
            <a:pPr marL="0" indent="0">
              <a:buNone/>
            </a:pPr>
            <a:r>
              <a:rPr lang="pl-PL" sz="2200" b="1" baseline="30000" dirty="0">
                <a:solidFill>
                  <a:srgbClr val="C00000"/>
                </a:solidFill>
              </a:rPr>
              <a:t>Społeczne skutki smogu </a:t>
            </a:r>
            <a:endParaRPr lang="pl-PL" sz="2200" baseline="30000" dirty="0"/>
          </a:p>
          <a:p>
            <a:pPr marL="0" indent="0">
              <a:buNone/>
            </a:pPr>
            <a:endParaRPr lang="pl-PL" sz="1800" baseline="30000" dirty="0" smtClean="0"/>
          </a:p>
          <a:p>
            <a:pPr marL="0" indent="0">
              <a:buNone/>
            </a:pPr>
            <a:r>
              <a:rPr lang="pl-PL" sz="1800" baseline="30000" dirty="0" smtClean="0"/>
              <a:t>Udział </a:t>
            </a:r>
            <a:r>
              <a:rPr lang="pl-PL" sz="1800" baseline="30000" dirty="0"/>
              <a:t>w dyskusji </a:t>
            </a:r>
            <a:r>
              <a:rPr lang="pl-PL" sz="1800" baseline="30000" dirty="0" smtClean="0"/>
              <a:t>wzięli: </a:t>
            </a:r>
            <a:r>
              <a:rPr lang="pl-PL" sz="1800" baseline="30000" dirty="0"/>
              <a:t>pracownicy naukowi Politechniki Wrocławskiej, eksperci z innych wrocławskich uczelni, a także przedstawiciele władz miasta, organizacji pozarządowych </a:t>
            </a:r>
            <a:br>
              <a:rPr lang="pl-PL" sz="1800" baseline="30000" dirty="0"/>
            </a:br>
            <a:r>
              <a:rPr lang="pl-PL" sz="1800" baseline="30000" dirty="0"/>
              <a:t>i ruchów miejskich</a:t>
            </a:r>
            <a:r>
              <a:rPr lang="pl-PL" sz="1800" baseline="30000" dirty="0" smtClean="0"/>
              <a:t>.</a:t>
            </a:r>
            <a:endParaRPr lang="pl-PL" sz="1800" baseline="30000" dirty="0"/>
          </a:p>
        </p:txBody>
      </p:sp>
      <p:sp>
        <p:nvSpPr>
          <p:cNvPr id="15" name="Prostokąt 14"/>
          <p:cNvSpPr/>
          <p:nvPr/>
        </p:nvSpPr>
        <p:spPr>
          <a:xfrm>
            <a:off x="0" y="-79529"/>
            <a:ext cx="9144000" cy="700217"/>
          </a:xfrm>
          <a:prstGeom prst="rect">
            <a:avLst/>
          </a:pr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ymbol zastępczy tekstu 2"/>
          <p:cNvSpPr>
            <a:spLocks noGrp="1"/>
          </p:cNvSpPr>
          <p:nvPr>
            <p:ph type="body" idx="10"/>
          </p:nvPr>
        </p:nvSpPr>
        <p:spPr>
          <a:xfrm>
            <a:off x="129753" y="44624"/>
            <a:ext cx="8910546" cy="504056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EFEKTY DEBAT ‚Wrocław w smogu</a:t>
            </a:r>
            <a:r>
              <a:rPr lang="pl-PL" b="1" dirty="0" smtClean="0">
                <a:solidFill>
                  <a:schemeClr val="bg1"/>
                </a:solidFill>
              </a:rPr>
              <a:t>’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24024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half" idx="1"/>
          </p:nvPr>
        </p:nvSpPr>
        <p:spPr>
          <a:xfrm>
            <a:off x="107505" y="1617792"/>
            <a:ext cx="8910546" cy="447550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 smtClean="0"/>
              <a:t> ocena </a:t>
            </a:r>
            <a:r>
              <a:rPr lang="pl-PL" dirty="0"/>
              <a:t>stopnia rozwoju oraz perspektyw czasowych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zakresie realizacji i wdrażania badań oraz technologii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innowacji, których zastosowanie zmierza do ograniczenia oraz eliminacji szkodliwego wpływu zanieczyszczeń powietrza na środowisko i zdrowie ludzkie;</a:t>
            </a:r>
          </a:p>
          <a:p>
            <a:pPr marL="0" indent="0">
              <a:buNone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 smtClean="0"/>
              <a:t> skonstruowanie </a:t>
            </a:r>
            <a:r>
              <a:rPr lang="pl-PL" dirty="0"/>
              <a:t>płaszczyzny wymiany wiedzy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doświadczeń środowisk  naukowych, administracji państwowej oraz mieszkańców na rzecz poprawy jakości powietrza oraz życia we Wrocławiu;</a:t>
            </a:r>
          </a:p>
          <a:p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1"/>
          </p:nvPr>
        </p:nvSpPr>
        <p:spPr>
          <a:xfrm>
            <a:off x="129753" y="753696"/>
            <a:ext cx="8910546" cy="864096"/>
          </a:xfrm>
        </p:spPr>
        <p:txBody>
          <a:bodyPr/>
          <a:lstStyle/>
          <a:p>
            <a:r>
              <a:rPr lang="pl-PL" b="1" dirty="0">
                <a:solidFill>
                  <a:srgbClr val="C00000"/>
                </a:solidFill>
              </a:rPr>
              <a:t>EFEKTY DEBAT ‚Wrocław w smogu</a:t>
            </a:r>
            <a:r>
              <a:rPr lang="pl-PL" b="1" dirty="0" smtClean="0">
                <a:solidFill>
                  <a:srgbClr val="C00000"/>
                </a:solidFill>
              </a:rPr>
              <a:t>’</a:t>
            </a:r>
            <a:endParaRPr lang="pl-PL" b="1" dirty="0">
              <a:solidFill>
                <a:srgbClr val="C00000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0" y="-3329"/>
            <a:ext cx="9144000" cy="700217"/>
          </a:xfrm>
          <a:prstGeom prst="rect">
            <a:avLst/>
          </a:pr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tekstu 2"/>
          <p:cNvSpPr txBox="1">
            <a:spLocks/>
          </p:cNvSpPr>
          <p:nvPr/>
        </p:nvSpPr>
        <p:spPr bwMode="auto">
          <a:xfrm>
            <a:off x="129753" y="120824"/>
            <a:ext cx="891054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l-PL" b="1" kern="0" smtClean="0">
                <a:solidFill>
                  <a:schemeClr val="bg1"/>
                </a:solidFill>
              </a:rPr>
              <a:t>EFEKTY DEBAT ‚Wrocław w smogu’</a:t>
            </a:r>
            <a:endParaRPr lang="pl-PL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85974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half" idx="1"/>
          </p:nvPr>
        </p:nvSpPr>
        <p:spPr>
          <a:xfrm>
            <a:off x="107505" y="1617792"/>
            <a:ext cx="8910546" cy="447550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/>
              <a:t> </a:t>
            </a:r>
            <a:r>
              <a:rPr lang="pl-PL" dirty="0"/>
              <a:t>opracowanie koncepcji wielopoziomowych  rekomendacji w zakresie </a:t>
            </a:r>
            <a:r>
              <a:rPr lang="pl-PL" dirty="0" smtClean="0"/>
              <a:t>działań: </a:t>
            </a:r>
            <a:r>
              <a:rPr lang="pl-PL" dirty="0"/>
              <a:t>technicznych, organizacyjnych, przestrzennych,  ekonomicznych, prawnych i społecznych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obszarze tematyki ograniczania i eliminacji zanieczyszczeń powietrza do środowiska, zwłaszcza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 </a:t>
            </a:r>
            <a:r>
              <a:rPr lang="pl-PL" dirty="0"/>
              <a:t>obszarach </a:t>
            </a:r>
            <a:r>
              <a:rPr lang="pl-PL" dirty="0" smtClean="0"/>
              <a:t>miejskich.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1"/>
          </p:nvPr>
        </p:nvSpPr>
        <p:spPr>
          <a:xfrm>
            <a:off x="129753" y="753696"/>
            <a:ext cx="8910546" cy="864096"/>
          </a:xfrm>
        </p:spPr>
        <p:txBody>
          <a:bodyPr/>
          <a:lstStyle/>
          <a:p>
            <a:r>
              <a:rPr lang="pl-PL" b="1" dirty="0">
                <a:solidFill>
                  <a:srgbClr val="C00000"/>
                </a:solidFill>
              </a:rPr>
              <a:t>EFEKTY DEBAT ‚Wrocław w smogu</a:t>
            </a:r>
            <a:r>
              <a:rPr lang="pl-PL" b="1" dirty="0" smtClean="0">
                <a:solidFill>
                  <a:srgbClr val="C00000"/>
                </a:solidFill>
              </a:rPr>
              <a:t>’</a:t>
            </a:r>
            <a:endParaRPr lang="pl-PL" b="1" dirty="0">
              <a:solidFill>
                <a:srgbClr val="C00000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0" y="-3329"/>
            <a:ext cx="9144000" cy="700217"/>
          </a:xfrm>
          <a:prstGeom prst="rect">
            <a:avLst/>
          </a:pr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tekstu 2"/>
          <p:cNvSpPr txBox="1">
            <a:spLocks/>
          </p:cNvSpPr>
          <p:nvPr/>
        </p:nvSpPr>
        <p:spPr bwMode="auto">
          <a:xfrm>
            <a:off x="129753" y="120824"/>
            <a:ext cx="891054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l-PL" b="1" kern="0" smtClean="0">
                <a:solidFill>
                  <a:schemeClr val="bg1"/>
                </a:solidFill>
              </a:rPr>
              <a:t>EFEKTY DEBAT ‚Wrocław w smogu’</a:t>
            </a:r>
            <a:endParaRPr lang="pl-PL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20025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5"/>
          <a:stretch/>
        </p:blipFill>
        <p:spPr>
          <a:xfrm>
            <a:off x="0" y="1"/>
            <a:ext cx="9144000" cy="6172200"/>
          </a:xfrm>
          <a:prstGeom prst="rect">
            <a:avLst/>
          </a:prstGeom>
        </p:spPr>
      </p:pic>
      <p:sp>
        <p:nvSpPr>
          <p:cNvPr id="5" name="Rectangle 40"/>
          <p:cNvSpPr txBox="1">
            <a:spLocks/>
          </p:cNvSpPr>
          <p:nvPr/>
        </p:nvSpPr>
        <p:spPr>
          <a:xfrm>
            <a:off x="0" y="116632"/>
            <a:ext cx="9144000" cy="12241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>
              <a:defRPr/>
            </a:pPr>
            <a:r>
              <a:rPr lang="pl-PL" sz="5400" b="1" kern="0" dirty="0" smtClean="0">
                <a:solidFill>
                  <a:schemeClr val="bg1"/>
                </a:solidFill>
                <a:cs typeface="Arial" pitchFamily="34" charset="0"/>
              </a:rPr>
              <a:t>Dziękujemy za uwagę</a:t>
            </a:r>
            <a:endParaRPr lang="pl-PL" sz="5400" b="1" kern="0" dirty="0" smtClean="0">
              <a:solidFill>
                <a:schemeClr val="bg1"/>
              </a:solidFill>
              <a:cs typeface="Arial" pitchFamily="34" charset="0"/>
              <a:sym typeface="Wingdings" pitchFamily="2" charset="2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701425" y="638094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b="1" dirty="0" smtClean="0">
                <a:latin typeface="Calibri" panose="020F0502020204030204" pitchFamily="34" charset="0"/>
                <a:hlinkClick r:id="rId3"/>
              </a:rPr>
              <a:t>izabela.sowka@pwr.edu.pl</a:t>
            </a:r>
            <a:r>
              <a:rPr lang="pl-PL" sz="1400" b="1" dirty="0" smtClean="0">
                <a:latin typeface="Calibri" panose="020F0502020204030204" pitchFamily="34" charset="0"/>
              </a:rPr>
              <a:t>          </a:t>
            </a:r>
            <a:r>
              <a:rPr lang="pl-PL" sz="1400" b="1" dirty="0" smtClean="0">
                <a:latin typeface="Calibri" panose="020F0502020204030204" pitchFamily="34" charset="0"/>
                <a:hlinkClick r:id="rId4"/>
              </a:rPr>
              <a:t>marek.badura@pwr.edu.pl</a:t>
            </a:r>
            <a:endParaRPr lang="pl-PL" sz="1400" b="1" dirty="0" smtClean="0">
              <a:latin typeface="Calibri" panose="020F0502020204030204" pitchFamily="34" charset="0"/>
            </a:endParaRPr>
          </a:p>
          <a:p>
            <a:endParaRPr lang="pl-PL" sz="1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8695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ja_v1_2017-03_pl">
  <a:themeElements>
    <a:clrScheme name="Odcienie szarośc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Projekt domyślny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rojekt domyślny 1">
        <a:dk1>
          <a:srgbClr val="000000"/>
        </a:dk1>
        <a:lt1>
          <a:srgbClr val="FFFFFF"/>
        </a:lt1>
        <a:dk2>
          <a:srgbClr val="FFEBD5"/>
        </a:dk2>
        <a:lt2>
          <a:srgbClr val="78120A"/>
        </a:lt2>
        <a:accent1>
          <a:srgbClr val="E32213"/>
        </a:accent1>
        <a:accent2>
          <a:srgbClr val="FFD3A1"/>
        </a:accent2>
        <a:accent3>
          <a:srgbClr val="FFFFFF"/>
        </a:accent3>
        <a:accent4>
          <a:srgbClr val="000000"/>
        </a:accent4>
        <a:accent5>
          <a:srgbClr val="EFABAA"/>
        </a:accent5>
        <a:accent6>
          <a:srgbClr val="E7BF91"/>
        </a:accent6>
        <a:hlink>
          <a:srgbClr val="FFD9AF"/>
        </a:hlink>
        <a:folHlink>
          <a:srgbClr val="FFB2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prezentacja_v1_2017-03_pl</Template>
  <TotalTime>215</TotalTime>
  <Words>84</Words>
  <Application>Microsoft Office PowerPoint</Application>
  <PresentationFormat>Pokaz na ekranie (4:3)</PresentationFormat>
  <Paragraphs>25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prezentacja_v1_2017-03_pl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Aleksander Łukowicz</dc:creator>
  <cp:lastModifiedBy>Reviewer 23</cp:lastModifiedBy>
  <cp:revision>50</cp:revision>
  <cp:lastPrinted>2017-02-27T13:04:03Z</cp:lastPrinted>
  <dcterms:created xsi:type="dcterms:W3CDTF">2017-11-21T08:21:27Z</dcterms:created>
  <dcterms:modified xsi:type="dcterms:W3CDTF">2017-12-14T14:23:51Z</dcterms:modified>
</cp:coreProperties>
</file>